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3" r:id="rId11"/>
    <p:sldId id="280" r:id="rId12"/>
    <p:sldId id="281" r:id="rId13"/>
    <p:sldId id="282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6" autoAdjust="0"/>
    <p:restoredTop sz="94660"/>
  </p:normalViewPr>
  <p:slideViewPr>
    <p:cSldViewPr>
      <p:cViewPr>
        <p:scale>
          <a:sx n="75" d="100"/>
          <a:sy n="75" d="100"/>
        </p:scale>
        <p:origin x="-76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1F386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1F386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88592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1F386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8503" y="1516380"/>
            <a:ext cx="2063495" cy="23835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048000" y="1511807"/>
            <a:ext cx="9144000" cy="3523615"/>
          </a:xfrm>
          <a:custGeom>
            <a:avLst/>
            <a:gdLst/>
            <a:ahLst/>
            <a:cxnLst/>
            <a:rect l="l" t="t" r="r" b="b"/>
            <a:pathLst>
              <a:path w="9144000" h="3523615">
                <a:moveTo>
                  <a:pt x="9144000" y="0"/>
                </a:moveTo>
                <a:lnTo>
                  <a:pt x="0" y="0"/>
                </a:lnTo>
                <a:lnTo>
                  <a:pt x="0" y="2388108"/>
                </a:lnTo>
                <a:lnTo>
                  <a:pt x="3660648" y="2388108"/>
                </a:lnTo>
                <a:lnTo>
                  <a:pt x="3660648" y="3523488"/>
                </a:lnTo>
                <a:lnTo>
                  <a:pt x="9144000" y="3523488"/>
                </a:lnTo>
                <a:lnTo>
                  <a:pt x="9144000" y="23881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1C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88592" cy="68579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940" y="150876"/>
            <a:ext cx="1214628" cy="93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08" y="904113"/>
            <a:ext cx="10920983" cy="176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1F386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4914" y="2417190"/>
            <a:ext cx="5846445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hdhjsn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524001"/>
            <a:ext cx="11206479" cy="44582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821690" algn="ctr">
              <a:lnSpc>
                <a:spcPct val="100000"/>
              </a:lnSpc>
              <a:spcBef>
                <a:spcPts val="105"/>
              </a:spcBef>
            </a:pPr>
            <a:r>
              <a:rPr lang="ru-RU" dirty="0" smtClean="0">
                <a:solidFill>
                  <a:srgbClr val="2E5496"/>
                </a:solidFill>
                <a:latin typeface="Arial Black"/>
                <a:cs typeface="Arial Black"/>
              </a:rPr>
              <a:t>Директор: Андросов Владислав Яковлевич</a:t>
            </a:r>
            <a:endParaRPr lang="ru-RU" dirty="0">
              <a:solidFill>
                <a:srgbClr val="2E5496"/>
              </a:solidFill>
              <a:latin typeface="Arial Black"/>
              <a:cs typeface="Arial Black"/>
            </a:endParaRPr>
          </a:p>
          <a:p>
            <a:pPr marL="12065" marR="821690" algn="ctr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solidFill>
                  <a:srgbClr val="2E5496"/>
                </a:solidFill>
                <a:latin typeface="Arial Black"/>
                <a:cs typeface="Arial Black"/>
              </a:rPr>
              <a:t>П</a:t>
            </a:r>
            <a:r>
              <a:rPr lang="ru-RU" dirty="0" smtClean="0">
                <a:solidFill>
                  <a:srgbClr val="2E5496"/>
                </a:solidFill>
                <a:latin typeface="Arial Black"/>
                <a:cs typeface="Arial Black"/>
              </a:rPr>
              <a:t>очётный </a:t>
            </a:r>
            <a:r>
              <a:rPr lang="ru-RU" dirty="0">
                <a:solidFill>
                  <a:srgbClr val="2E5496"/>
                </a:solidFill>
                <a:latin typeface="Arial Black"/>
                <a:cs typeface="Arial Black"/>
              </a:rPr>
              <a:t>работник воспитания и </a:t>
            </a:r>
            <a:r>
              <a:rPr lang="ru-RU" dirty="0" smtClean="0">
                <a:solidFill>
                  <a:srgbClr val="2E5496"/>
                </a:solidFill>
                <a:latin typeface="Arial Black"/>
                <a:cs typeface="Arial Black"/>
              </a:rPr>
              <a:t>просвещения</a:t>
            </a:r>
          </a:p>
          <a:p>
            <a:pPr marL="12065" marR="821690" algn="ctr">
              <a:spcBef>
                <a:spcPts val="105"/>
              </a:spcBef>
            </a:pPr>
            <a:endParaRPr lang="ru-RU" sz="2400" i="1" dirty="0" smtClean="0">
              <a:solidFill>
                <a:srgbClr val="2E5496"/>
              </a:solidFill>
              <a:latin typeface="Arial Black"/>
              <a:cs typeface="Arial Black"/>
            </a:endParaRPr>
          </a:p>
          <a:p>
            <a:pPr marL="12065" marR="821690" algn="ctr">
              <a:spcBef>
                <a:spcPts val="105"/>
              </a:spcBef>
            </a:pPr>
            <a:r>
              <a:rPr lang="ru-RU" sz="2400" i="1" dirty="0" smtClean="0">
                <a:solidFill>
                  <a:srgbClr val="2E5496"/>
                </a:solidFill>
                <a:latin typeface="Arial Black"/>
                <a:cs typeface="Arial Black"/>
              </a:rPr>
              <a:t>Краевая инновационная площадка</a:t>
            </a:r>
            <a:endParaRPr lang="ru-RU" sz="2000" dirty="0" smtClean="0">
              <a:solidFill>
                <a:srgbClr val="2E5496"/>
              </a:solidFill>
              <a:latin typeface="Arial Black"/>
              <a:cs typeface="Arial Black"/>
            </a:endParaRPr>
          </a:p>
          <a:p>
            <a:pPr marL="12065" marR="821690" algn="ctr">
              <a:lnSpc>
                <a:spcPct val="100000"/>
              </a:lnSpc>
              <a:spcBef>
                <a:spcPts val="105"/>
              </a:spcBef>
            </a:pPr>
            <a:r>
              <a:rPr lang="ru-RU" sz="2800" dirty="0">
                <a:solidFill>
                  <a:srgbClr val="2E5496"/>
                </a:solidFill>
                <a:latin typeface="Arial Black"/>
                <a:cs typeface="Arial Black"/>
              </a:rPr>
              <a:t>«Сетевая модель </a:t>
            </a:r>
            <a:r>
              <a:rPr lang="ru-RU" sz="2800" dirty="0" smtClean="0">
                <a:solidFill>
                  <a:srgbClr val="2E5496"/>
                </a:solidFill>
                <a:latin typeface="Arial Black"/>
                <a:cs typeface="Arial Black"/>
              </a:rPr>
              <a:t>организации </a:t>
            </a:r>
          </a:p>
          <a:p>
            <a:pPr marL="12065" marR="821690" algn="ctr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>
                <a:solidFill>
                  <a:srgbClr val="2E5496"/>
                </a:solidFill>
                <a:latin typeface="Arial Black"/>
                <a:cs typeface="Arial Black"/>
              </a:rPr>
              <a:t>профессиональных </a:t>
            </a:r>
            <a:r>
              <a:rPr lang="ru-RU" sz="2800" dirty="0">
                <a:solidFill>
                  <a:srgbClr val="2E5496"/>
                </a:solidFill>
                <a:latin typeface="Arial Black"/>
                <a:cs typeface="Arial Black"/>
              </a:rPr>
              <a:t>проб школьников </a:t>
            </a:r>
            <a:endParaRPr lang="ru-RU" sz="2800" dirty="0" smtClean="0">
              <a:solidFill>
                <a:srgbClr val="2E5496"/>
              </a:solidFill>
              <a:latin typeface="Arial Black"/>
              <a:cs typeface="Arial Black"/>
            </a:endParaRPr>
          </a:p>
          <a:p>
            <a:pPr marL="12065" marR="821690" algn="ctr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>
                <a:solidFill>
                  <a:srgbClr val="2E5496"/>
                </a:solidFill>
                <a:latin typeface="Arial Black"/>
                <a:cs typeface="Arial Black"/>
              </a:rPr>
              <a:t>в </a:t>
            </a:r>
            <a:r>
              <a:rPr lang="ru-RU" sz="2800" dirty="0">
                <a:solidFill>
                  <a:srgbClr val="2E5496"/>
                </a:solidFill>
                <a:latin typeface="Arial Black"/>
                <a:cs typeface="Arial Black"/>
              </a:rPr>
              <a:t>условиях проектного обучения</a:t>
            </a:r>
            <a:r>
              <a:rPr lang="ru-RU" sz="2800" dirty="0" smtClean="0">
                <a:solidFill>
                  <a:srgbClr val="2E5496"/>
                </a:solidFill>
                <a:latin typeface="Arial Black"/>
                <a:cs typeface="Arial Black"/>
              </a:rPr>
              <a:t>»</a:t>
            </a:r>
            <a:endParaRPr lang="ru-RU" sz="2800" dirty="0">
              <a:solidFill>
                <a:srgbClr val="2E5496"/>
              </a:solidFill>
              <a:latin typeface="Arial Black"/>
              <a:cs typeface="Arial Black"/>
            </a:endParaRPr>
          </a:p>
          <a:p>
            <a:pPr marL="12065" marR="821690" algn="just">
              <a:lnSpc>
                <a:spcPct val="100000"/>
              </a:lnSpc>
              <a:spcBef>
                <a:spcPts val="105"/>
              </a:spcBef>
            </a:pPr>
            <a:endParaRPr lang="ru-RU" sz="2000" dirty="0" smtClean="0">
              <a:solidFill>
                <a:srgbClr val="2E5496"/>
              </a:solidFill>
              <a:latin typeface="Arial Black"/>
              <a:cs typeface="Arial Black"/>
            </a:endParaRPr>
          </a:p>
          <a:p>
            <a:pPr marL="12065" marR="821690" algn="just">
              <a:lnSpc>
                <a:spcPct val="100000"/>
              </a:lnSpc>
              <a:spcBef>
                <a:spcPts val="105"/>
              </a:spcBef>
            </a:pPr>
            <a:endParaRPr lang="ru-RU" sz="1900" spc="-5" dirty="0" smtClean="0">
              <a:solidFill>
                <a:srgbClr val="2E5496"/>
              </a:solidFill>
              <a:latin typeface="Arial Black"/>
              <a:cs typeface="Arial Black"/>
            </a:endParaRPr>
          </a:p>
          <a:p>
            <a:pPr marL="12065" marR="821690" algn="just">
              <a:lnSpc>
                <a:spcPct val="100000"/>
              </a:lnSpc>
              <a:spcBef>
                <a:spcPts val="105"/>
              </a:spcBef>
            </a:pPr>
            <a:r>
              <a:rPr lang="ru-RU" sz="1900" spc="-5" dirty="0" smtClean="0">
                <a:solidFill>
                  <a:srgbClr val="2E5496"/>
                </a:solidFill>
                <a:latin typeface="Arial Black"/>
                <a:cs typeface="Arial Black"/>
              </a:rPr>
              <a:t>Авторы: Корнева Л.И., заместитель директора; </a:t>
            </a:r>
            <a:r>
              <a:rPr lang="ru-RU" sz="1900" spc="-5" dirty="0">
                <a:solidFill>
                  <a:srgbClr val="2E5496"/>
                </a:solidFill>
                <a:latin typeface="Arial Black"/>
                <a:cs typeface="Arial Black"/>
              </a:rPr>
              <a:t>Мишучков А.А., кандидат философских наук, доцент, учитель проектной работы; Мосина О.А., доктор педагогических наук, доцент, профессор кафедры общей и социальной педагогики ФГБОУ ВО </a:t>
            </a:r>
            <a:r>
              <a:rPr lang="ru-RU" sz="1900" spc="-5" dirty="0" err="1">
                <a:solidFill>
                  <a:srgbClr val="2E5496"/>
                </a:solidFill>
                <a:latin typeface="Arial Black"/>
                <a:cs typeface="Arial Black"/>
              </a:rPr>
              <a:t>КубГУ</a:t>
            </a:r>
            <a:endParaRPr sz="1900" spc="-5" dirty="0">
              <a:solidFill>
                <a:srgbClr val="2E5496"/>
              </a:solidFill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1053" y="149098"/>
            <a:ext cx="949198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900" spc="-5" dirty="0">
                <a:solidFill>
                  <a:srgbClr val="2E5496"/>
                </a:solidFill>
                <a:latin typeface="Arial Black"/>
                <a:cs typeface="Arial Black"/>
              </a:rPr>
              <a:t>КРАСНОДАРСКИЙ КРАЙ </a:t>
            </a:r>
            <a:endParaRPr lang="ru-RU" sz="19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9675" y="542491"/>
            <a:ext cx="8620429" cy="959878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lang="ru-RU" sz="1900" spc="-5" dirty="0">
                <a:solidFill>
                  <a:srgbClr val="2E5496"/>
                </a:solidFill>
                <a:latin typeface="Arial Black"/>
                <a:cs typeface="Arial Black"/>
              </a:rPr>
              <a:t>Муниципальное автономное общеобразовательное учреждение муниципального образования город Краснодар средняя общеобразовательная школа № </a:t>
            </a:r>
            <a:r>
              <a:rPr lang="ru-RU" sz="1900" spc="-5" dirty="0" smtClean="0">
                <a:solidFill>
                  <a:srgbClr val="2E5496"/>
                </a:solidFill>
                <a:latin typeface="Arial Black"/>
                <a:cs typeface="Arial Black"/>
              </a:rPr>
              <a:t>110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6" y="155724"/>
            <a:ext cx="2266835" cy="150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5000" y="1"/>
            <a:ext cx="10159873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200" dirty="0"/>
              <a:t>Направления </a:t>
            </a:r>
            <a:r>
              <a:rPr lang="ru-RU" sz="3200" dirty="0" smtClean="0"/>
              <a:t>и условия реализации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проекта: </a:t>
            </a:r>
            <a:endParaRPr sz="32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33FAFC-19D2-B3E2-6976-2EC7602972E6}"/>
              </a:ext>
            </a:extLst>
          </p:cNvPr>
          <p:cNvSpPr txBox="1"/>
          <p:nvPr/>
        </p:nvSpPr>
        <p:spPr>
          <a:xfrm>
            <a:off x="1688590" y="1064394"/>
            <a:ext cx="10376283" cy="514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трудового воспитания: учебный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проектное обучение;  общественно-полезный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результативный труд;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самообслуживающий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труд;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производительный труд; коммерчески ориентированный труд 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значимостью для воспитательного процесса предполагая создание конкретных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учащихся по будущим профессиям в рамках курса «Индивидуальный проект».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условия: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школьной 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среде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трудовой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устойчивой потребности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добросовестном и творческом труде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готовности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к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трудовому воспитанию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 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8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200" dirty="0"/>
              <a:t>Период и алгоритм реализации инновационной </a:t>
            </a:r>
            <a:r>
              <a:rPr lang="ru-RU" sz="3200" dirty="0" smtClean="0"/>
              <a:t>площадки:</a:t>
            </a:r>
            <a:endParaRPr sz="32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1D3F08-76BE-6318-4598-7D6DC3936669}"/>
              </a:ext>
            </a:extLst>
          </p:cNvPr>
          <p:cNvSpPr txBox="1"/>
          <p:nvPr/>
        </p:nvSpPr>
        <p:spPr>
          <a:xfrm>
            <a:off x="1688592" y="1064394"/>
            <a:ext cx="103762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2023-25 гг.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инновационной площадки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«Организация работы школы по профориентации, профессионального самоопределения и профессиональной пробы школьников средствами проектной деятельности в условиях сетевого взаимодействия субъектов образовательного пространства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 отработан алгоритм проектного обучения для трудового воспитания и профориентации старшеклассников.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Предлагаемый краевой инновационный проект будет реализован согласно Календарного плана в течении трех лет (2026, 2027, 2028 годы) согласно следующих этапов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(аналитико-ориентационной постановки, концептуально-стратегического планирования, апробации, комплексной диссеминации, системного масштабирования результатов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проекта) по трем уровням (внутри учреждения, муниципальный уровень, краевой).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школы создается совмещенная система трудового воспитания и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освоения образовательной технологии проектного обучения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позволяющей сформировать у выпускников школы установку на осознанный выбор будущей профессии, подтверждение гипотезы выбора профессии через прохождение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(подготовку и защиту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проекта), выбор профессионального учебного заведения и последующее трудоустройство по выбранной профессии (мотивированные абитуриенты).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1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600" dirty="0"/>
              <a:t>Результаты реализации инновационной </a:t>
            </a:r>
            <a:r>
              <a:rPr lang="ru-RU" sz="3600" dirty="0" smtClean="0"/>
              <a:t>площадки: </a:t>
            </a:r>
            <a:endParaRPr lang="ru-RU" sz="3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C10041-3A7E-4FBA-EC1B-B30845334CE1}"/>
              </a:ext>
            </a:extLst>
          </p:cNvPr>
          <p:cNvSpPr txBox="1"/>
          <p:nvPr/>
        </p:nvSpPr>
        <p:spPr>
          <a:xfrm>
            <a:off x="1688592" y="1085088"/>
            <a:ext cx="103762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инновационной деятельности школы в 2023 -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годах. Создана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целостная система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деятельности в школе (урочное, внеурочное, дополнительное образование), создана система сетевого сотрудничества с участниками образовательного пространства для прохождения профессиональных проб учащихся. Не менее 40% учащихся 9-11 классов смогли создать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 в рамках урочной и внеурочной деятельности, не менее 70 % старшеклассников смогли сделать на основе проектной деятельности свой осознанный профессиональный выбор. Школа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2024-25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смогла реализовать базовый курс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минимума в старших классах. Достигнуто не менее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30 %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педагогического состава работников школы (учителей -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участии по проектной деятельности в рамках инновационного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детей к труду; оказание адресной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обучающимся в осознанном выборе будущей профессии; обучение подростков проектной работы и основным принципам построения профессиональной карьеры; ориентированность учащихся на реализацию собственных замыслов в реальных социальных условиях; ориентированность выпускников в поле возможностей профессионального выбора в условиях реального и потенциального рынка труда и образования;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мотивационно-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 личности обучающихся, наличие у них развитых интересов, склонностей и способностей; профессиональное самоопределение выпускников школы.</a:t>
            </a:r>
          </a:p>
        </p:txBody>
      </p:sp>
    </p:spTree>
    <p:extLst>
      <p:ext uri="{BB962C8B-B14F-4D97-AF65-F5344CB8AC3E}">
        <p14:creationId xmlns:p14="http://schemas.microsoft.com/office/powerpoint/2010/main" val="122281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751488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400" dirty="0" smtClean="0"/>
              <a:t>Практическая значимость проекта:  </a:t>
            </a:r>
            <a:endParaRPr sz="24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9148" y="914400"/>
            <a:ext cx="1029706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 по реализации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кастомного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проектного обучения в трудовом воспитании старшеклассников школы и методические разработки педагогов  школы были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представлены в 2024 г.: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Инновационный проект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стал победителем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Краснодарском фестивале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педагогических инициатив «Новые идеи — новой школе»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(12.05.2024);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конкурс педагогических работников «Калейдоскоп педагогических идей» (грамота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победителя, 15.04.2024 г.);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Краевом конкурсе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«Лучшие практики обеспечения доступности дополнительного образования детей Краснодарского края»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(09.11.2024);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Форуме классных руководителей в г. Москве (мастер-класс, 03.10.2024 г.);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Инновационный проект внесен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Муниципальный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банк результативного инновационного педагогического опыта МКУ «Краснодарский научно-методический центр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проекта представлены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странице «Инновационная деятельность сайта школы (https://school17.centerstart.ru/node/926); в электронном журнале «Наша новая школа» МКУ «Краснодарского научно-методического центра»; в журналах «Педагогическая перспектива» и «Кубанская школа» ГБОУ ДПО «Институт развития образования» Краснодарского края;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телеграмм канале школы по проектному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кастомному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обчению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9-10 классах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t.me/dhdhjsnx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Воспитательная практика может быть адаптирована для использования в других образовательных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организациях Краснодарского края в рамках открытой сетевой формы сотрудничества. Методической службой школы подготовлен комплект административных и методических документов, позволяющий внедрить инновационную воспитательную практику на правах педагогической франшизы.  </a:t>
            </a:r>
          </a:p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4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382378" cy="60960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2800" dirty="0" smtClean="0"/>
              <a:t>Авторы инновационного проекта</a:t>
            </a:r>
            <a:endParaRPr sz="3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05" y="685800"/>
            <a:ext cx="1905000" cy="190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0" y="685800"/>
            <a:ext cx="82489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практики: Мишучков Андрей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философских наук, доцент, учитель проектной работы МАОУ СОШ №17Ф, автор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публикаций, из 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пособий, финалист конкурса «Воспитать человека - 2024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победитель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конкурсов «За нравственный подвиг учителя – 2014, 2017, 2018, 2019, 2024», «Серафимовский учитель – 2015, 2020, 2021, 2024», победитель областного конкурса «Сердце отдаю детям - 2022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31 год педагогического стажа.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28956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практики: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Корнева Людмила Ивановна,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МАОУ СОШ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в школе федерального проекта «Школа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России», руководитель методической службы школы, руководитель муниципальной инновационной площадки школы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учащихся, куратор Программы развития МАОУ СОШ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педагогического стажа.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966" y="4813146"/>
            <a:ext cx="1838740" cy="18387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05992" y="4813146"/>
            <a:ext cx="8057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консультант практики:  Мосина Оксана Анатольевна, доктор педагогических наук, доцент, профессор кафедры общей и социальной педагогики ФГБОУ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сетевого проекта ФГБОУ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школ г. Краснодара «Интеллектуальное лето», член экспертного совета Кубанский научный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публикаций, 31 год педагогического стажа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13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382378" cy="68580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515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200" dirty="0" smtClean="0">
                <a:solidFill>
                  <a:srgbClr val="2E5496"/>
                </a:solidFill>
              </a:rPr>
              <a:t>Актуальность :</a:t>
            </a:r>
            <a:endParaRPr sz="32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9148" y="678259"/>
            <a:ext cx="99918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воспитательной практики по трудовому воспитанию направлено на достижение целей и показателей Закона Краснодарского края «Об основах трудового воспитания и обучения в Краснодарском крае от 24.10.2024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г.,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национальной цели развития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России до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2030 года (Указ президента РФ):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«самоопределение и профессиональную ориентацию 100 процентов обучающихся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достижения продвинутого уровня профессионального минимума в школе к 2026 году.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Внедрение проектных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профессиональных проб школьников позволит качественно повысить систему организации трудового воспитания в средней школе. Учащиеся, прошедшие проектные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кастомные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профессиональные пробы 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средней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школе смогут осознанно выбрать профессиональные учебные заведения, свою будущую профессию, стать активными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участниками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рыночной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экономики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страны. От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того, на сколько они реализуют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свой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профессиональный выбор и свой профессиональный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ресурс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(человеческий капитал) в будущем будет зависеть кадровое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технологическое будущее нашей страны, ее духовное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экономическое процветание.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200" dirty="0"/>
              <a:t>Цель и задачи, планируемые результаты реализации </a:t>
            </a:r>
            <a:r>
              <a:rPr lang="ru-RU" sz="3200" dirty="0" smtClean="0"/>
              <a:t>проекта:</a:t>
            </a:r>
            <a:endParaRPr sz="3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FCB158-AFBB-CDA4-B4AB-8711FE41C59C}"/>
              </a:ext>
            </a:extLst>
          </p:cNvPr>
          <p:cNvSpPr txBox="1"/>
          <p:nvPr/>
        </p:nvSpPr>
        <p:spPr>
          <a:xfrm>
            <a:off x="1819148" y="1085088"/>
            <a:ext cx="1024572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модели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проб школьников с использованием образовательных проектных технологий в учреждении средней общеобразовательной школы во взаимодействии с сетевыми партнерами школы для профессионального самоопределения обучающихся и освоения профессиональных,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навыков.</a:t>
            </a: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овладение проектными технологиями педагогами школы и разработка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форматов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обучения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и выбор профессий учащимися; система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индивидуальных проектов учащихся по будущим профессиям; проведение проектных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сетевыми партнерами; деятельность проектного офиса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школы;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практико-ориентированная модель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обучения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по профессиям, выбранным учащимися; деятельность сайта школы по проектной работе и центра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работы. </a:t>
            </a: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100% выбор старшеклассниками будущих профессий и профессиональных учебных заведений; реализация продвинутого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в 2026 году; повышение качества профильного предпрофессионального обучения старшеклассников; овладение  учащимися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профнавыками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создании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кастомного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 индивидуального проекта; прохождение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учащимися в рамках апробации модели сетевого партнерства (школа – СПО – вуз - предприятия).   </a:t>
            </a:r>
            <a:endParaRPr lang="ru-RU" sz="2100" dirty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0027" y="4419600"/>
            <a:ext cx="1550623" cy="22098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4358" y="2209800"/>
            <a:ext cx="1612365" cy="19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5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200" dirty="0"/>
              <a:t>Целевая аудитория </a:t>
            </a:r>
            <a:r>
              <a:rPr lang="ru-RU" sz="3200" dirty="0" smtClean="0"/>
              <a:t>и </a:t>
            </a:r>
            <a:r>
              <a:rPr lang="ru-RU" sz="3200" dirty="0"/>
              <a:t>количество участников:</a:t>
            </a:r>
            <a:endParaRPr sz="32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B88CBA-700C-A4AE-746A-EB3EDE07C160}"/>
              </a:ext>
            </a:extLst>
          </p:cNvPr>
          <p:cNvSpPr txBox="1"/>
          <p:nvPr/>
        </p:nvSpPr>
        <p:spPr>
          <a:xfrm>
            <a:off x="1819148" y="1085088"/>
            <a:ext cx="10250039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календарного плана школы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4878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школы; Проведение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проектное обучение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«Индивидуальный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проект»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параллелей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9-10 классов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курсу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- мои горизонты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- 3280 учащихся 6-11 классов;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обучение в 12 профильных классах – 870 учащихся;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НПК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будущая профессия»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менее 120 учащихся, издание сборника конференции – не менее 40 проектов по 15 номинациям (профессиям);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сетевыми партнерами (ФГБОУ ВО «Морской государственный университет имени адмирала Ф. Ф. Ушакова», ФГБОУ ВО «Кубанский государственный университет», ГАП ОУ «Краснодарский гуманитарно-технологический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другие) – более 4 тысяч человек;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(более 5 тыс.),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участвующие в серии мероприятий по воспитательной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практике.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343400"/>
            <a:ext cx="9021434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5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600" dirty="0"/>
              <a:t>Кадровые ресурсы реализации </a:t>
            </a:r>
            <a:r>
              <a:rPr lang="ru-RU" sz="3600" dirty="0" smtClean="0"/>
              <a:t>инновационной площадки:</a:t>
            </a:r>
            <a:endParaRPr sz="3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F8261-936E-01EA-65DA-1AEE50FC2C22}"/>
              </a:ext>
            </a:extLst>
          </p:cNvPr>
          <p:cNvSpPr txBox="1"/>
          <p:nvPr/>
        </p:nvSpPr>
        <p:spPr>
          <a:xfrm>
            <a:off x="1804973" y="1085215"/>
            <a:ext cx="100822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и воспитательную деятельность в МАОУ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педагогический коллектив в количестве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из которых,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 высшим образованием,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категорией, из них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награждены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ресурс сетевых партнеров школы (ФГБОУ ВО «Морской государственный университет имени адмирала Ф. Ф. Ушакова», ФГБОУ ВО «Кубанский государственный университет», ГАП ОУ «Краснодарский гуманитарно-технологический колледж» и другие)  - не менее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из них не менее 15 кандидатов наук, 5 докторов наук.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родительской общественности школы в составе членов Родительского Совета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трудовым практикам – не менее 15 человек.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" y="250902"/>
            <a:ext cx="1397917" cy="10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0502" y="2057400"/>
            <a:ext cx="1638089" cy="2328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68358"/>
            <a:ext cx="8125959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0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3600" dirty="0"/>
              <a:t>Научно-методические ресурсы реализации </a:t>
            </a:r>
            <a:r>
              <a:rPr lang="ru-RU" sz="3600" dirty="0" smtClean="0"/>
              <a:t>проекта:</a:t>
            </a:r>
            <a:endParaRPr sz="3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A6187-6B23-15FC-BEA7-9E59C162F079}"/>
              </a:ext>
            </a:extLst>
          </p:cNvPr>
          <p:cNvSpPr txBox="1"/>
          <p:nvPr/>
        </p:nvSpPr>
        <p:spPr>
          <a:xfrm>
            <a:off x="1804973" y="1085215"/>
            <a:ext cx="10259899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Научно-методическую поддержку реализации воспитательной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осуществляют сетевые партнеры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научное учреждение «Институт изучения детства, семьи и воспитания», МКУ г.Краснодара «Краснодарский научно-методический центр»,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«Морской государственный университет имени адмирала Ф. Ф. Ушакова», ФГБОУ ВО «Кубанский государственный университет», ГАП ОУ «Краснодарский гуманитарно-технологический колледж», Центр опережающей профессиональной подготовки ГБПОУ КК «Краснодарский машиностроительный колледж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публикации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Мишучков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образовательно-воспитательной деятельности педагога дополнительного образования через применение дистанционных технологий // Профессионально-личностное 	развитие педагога в учреждении дополнительного образования: сборник учебно-методических материалов. –  Краснодар, 2023. – С. 110-120.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Мишучков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А.А., Сухорукова Т.А. Организация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средствами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17ф  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Краснодара// Кубанская школа, №4 (76), 2024. – С.26-32.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Формирование проектной активности обучающихся в ходе реализации учебного комплекса «Экономика и право» : учебно-методическое пособие для педагогов средних школ и колледжей / Э. 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А. Мосина. – Армавир : ИП Шурыгин В.Е, 2023. – 96 с.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 Развитие проектной активности старшеклассников в условиях профильного обучения / Э. 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А. Мосина. Монография. – Армавир, Краснодар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университет, 2023. – 164 с.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А. Целевые ориентиры формирования проектной активности учащихся в условиях профильного обучения / О. А. Мосина, Э. 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Вестник Тамбовского университета. Серия: Гуманитарные науки. – 2023. – Т. 28, № 1. – С. 58-65.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А. Погружение в профессиональные пробы: методика кросс функциональных команд / О. А. Мосина, // Психолого-педагогический журнал Гаудеамус.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С. 45-52.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План работы КНМЦ на январь 2024 года | Краснодарский научно-методический  цент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3" y="212278"/>
            <a:ext cx="1355410" cy="1290586"/>
          </a:xfrm>
          <a:prstGeom prst="rect">
            <a:avLst/>
          </a:prstGeom>
        </p:spPr>
      </p:pic>
      <p:sp>
        <p:nvSpPr>
          <p:cNvPr id="11" name="AutoShape 4" descr="Труд (технология) — Государственное бюджетное образовательное учреждение  дополнительного профессионального образования «Институт развития образования»  Краснодарского кр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1" y="3609948"/>
            <a:ext cx="1426295" cy="14714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769" y="1793497"/>
            <a:ext cx="1667632" cy="16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7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82495" y="0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148" y="0"/>
            <a:ext cx="1024572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ru-RU" sz="2800" dirty="0"/>
              <a:t>Материально-технические и социальные ресурсы реализации </a:t>
            </a:r>
            <a:r>
              <a:rPr lang="ru-RU" sz="2800" dirty="0" smtClean="0"/>
              <a:t>проекта:</a:t>
            </a:r>
            <a:endParaRPr sz="3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19148" y="1085215"/>
            <a:ext cx="102457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Здание МАОУ СОШ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№110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введено в эксплуатацию в июле 2022 года. Корпус в три этажа рассчитан на 1550 мест для обучения в одну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смену.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Площадь территории – 2,8 га, площадь здания - 24 140,9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 Учебные 62 кабинета   оснащены   интерактивными досками с проекторами и сканерами. В каждом классе имеется интерактивная панель, документ- камера, рабочее место учителя. Кроме того, каждый кабинет оснащен демонстрационными наглядными пособиями, цифровыми лабораториями, мобильными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лингофонными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комплексами и компьютерами (171 шт.). Просторные классы оснащены современной мебелью. В школе  обучаются дети с ОВЗ, имеются  лифты и пандусы для инвалидов. здание, состоит из 4 блоков: общешкольный, включающий в себя гардероб для каждого класса отдельно, медицинский и информационно-библиотечный блок, актовый зал; учебный блок, состоящий из 62 кабинетов, из 15 для профильного трудового обучения; спортивный блок состоит из 4 залов: пищеблок и столовая на 600 посадочных мест; технологический блок включает в себя 2 кабинета для обучения кулинарии и швейном делу девочек, а также для технического труда мальчиков (дерево и металлообработка), зал технического творчества для занятий робототехникой. В школе четыре спортивных зала. Актовый зал рассчитан на 575 мест, 2 актовый зал – 372 места, оснащен световым и звуковым оборудованием, светодиодным экраном. Информационно-библиотечный блок обеспечен мобильной электронной библиотекой, читальным залом, оснащенным компьютерной техникой. В школе оборудована комната детских инициатив; кабинет видеоконференцсвязи и дистанционного обучения.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ресурсы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сетевые партнеры (вузы, колледжи, школы, центры дополнительного образования) в количестве десяти.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3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25035" y="15857"/>
            <a:ext cx="10515600" cy="1097280"/>
            <a:chOff x="1682495" y="0"/>
            <a:chExt cx="10515600" cy="1097280"/>
          </a:xfrm>
        </p:grpSpPr>
        <p:sp>
          <p:nvSpPr>
            <p:cNvPr id="4" name="object 4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10503408" y="0"/>
                  </a:moveTo>
                  <a:lnTo>
                    <a:pt x="0" y="0"/>
                  </a:lnTo>
                  <a:lnTo>
                    <a:pt x="0" y="1085088"/>
                  </a:lnTo>
                  <a:lnTo>
                    <a:pt x="10503408" y="1085088"/>
                  </a:lnTo>
                  <a:lnTo>
                    <a:pt x="10503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8591" y="0"/>
              <a:ext cx="10503535" cy="1085215"/>
            </a:xfrm>
            <a:custGeom>
              <a:avLst/>
              <a:gdLst/>
              <a:ahLst/>
              <a:cxnLst/>
              <a:rect l="l" t="t" r="r" b="b"/>
              <a:pathLst>
                <a:path w="10503535" h="1085215">
                  <a:moveTo>
                    <a:pt x="0" y="1085088"/>
                  </a:moveTo>
                  <a:lnTo>
                    <a:pt x="10503408" y="1085088"/>
                  </a:lnTo>
                  <a:lnTo>
                    <a:pt x="10503408" y="0"/>
                  </a:lnTo>
                  <a:lnTo>
                    <a:pt x="0" y="0"/>
                  </a:lnTo>
                  <a:lnTo>
                    <a:pt x="0" y="1085088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8592" y="0"/>
            <a:ext cx="1037628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dirty="0"/>
              <a:t>Формы реализации </a:t>
            </a:r>
            <a:r>
              <a:rPr lang="ru-RU" sz="2800" dirty="0" smtClean="0"/>
              <a:t>проекта </a:t>
            </a:r>
            <a:br>
              <a:rPr lang="ru-RU" sz="2800" dirty="0" smtClean="0"/>
            </a:br>
            <a:r>
              <a:rPr lang="ru-RU" sz="2800" dirty="0" smtClean="0"/>
              <a:t>согласно целей и задач:</a:t>
            </a:r>
            <a:endParaRPr sz="36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6671"/>
            <a:ext cx="1630680" cy="14813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1132" y="1219200"/>
            <a:ext cx="10333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Урочная деятельность: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предпрофильное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обучение в 5-9 классах и профильное обучение в 10-11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классах; инновационные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профориентационные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модули в естественнонаучных и гуманитарных предметах;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кастомные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индивидуальные проекты учащихся по курсу «Индивидуальный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проект»в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формате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профпроб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Внеурочная деятельность: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предпрофессиональные программы внеурочной деятельности, научное сообщество учащихся, .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Общественно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полезный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труд: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волонтерство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благоустройство территории школы, участие в экологических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акциях. 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Внеклассная деятельность: профессиональные пробы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совместно с сетевыми партнерами (ролевые, учебные, коммерческие); 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Творческая деятельность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в мероприятиях, конкурсах, конференциях, олимпиадах,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хакатонах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  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Дополнительное образование: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с партнерами программ дополнительного образования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Система самоуправления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деятельность Совета учащихся, Проектного офиса школы, школьной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профориентационной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газеты.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146095"/>
            <a:ext cx="2221064" cy="16684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56975" y="5491917"/>
            <a:ext cx="2259330" cy="1202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5165106"/>
            <a:ext cx="2794770" cy="1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2053</Words>
  <Application>Microsoft Office PowerPoint</Application>
  <PresentationFormat>Широкоэкранный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 Black</vt:lpstr>
      <vt:lpstr>Calibri</vt:lpstr>
      <vt:lpstr>Microsoft Sans Serif</vt:lpstr>
      <vt:lpstr>Times New Roman</vt:lpstr>
      <vt:lpstr>Office Theme</vt:lpstr>
      <vt:lpstr>Презентация PowerPoint</vt:lpstr>
      <vt:lpstr>Авторы инновационного проекта</vt:lpstr>
      <vt:lpstr>Актуальность :</vt:lpstr>
      <vt:lpstr>Цель и задачи, планируемые результаты реализации проекта:</vt:lpstr>
      <vt:lpstr>Целевая аудитория и количество участников:</vt:lpstr>
      <vt:lpstr>Кадровые ресурсы реализации инновационной площадки:</vt:lpstr>
      <vt:lpstr>Научно-методические ресурсы реализации проекта:</vt:lpstr>
      <vt:lpstr>Материально-технические и социальные ресурсы реализации проекта:</vt:lpstr>
      <vt:lpstr>Формы реализации проекта  согласно целей и задач:</vt:lpstr>
      <vt:lpstr>Направления и условия реализации  проекта: </vt:lpstr>
      <vt:lpstr>Период и алгоритм реализации инновационной площадки:</vt:lpstr>
      <vt:lpstr>Результаты реализации инновационной площадки: </vt:lpstr>
      <vt:lpstr>Практическая значимость проекта: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Косярский</dc:creator>
  <cp:lastModifiedBy>Admin</cp:lastModifiedBy>
  <cp:revision>58</cp:revision>
  <dcterms:created xsi:type="dcterms:W3CDTF">2023-01-21T08:40:37Z</dcterms:created>
  <dcterms:modified xsi:type="dcterms:W3CDTF">2025-08-28T13:24:37Z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2023-01-21T00:00:00Z</vt:filetime>
  </property>
</Properties>
</file>